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62" r:id="rId4"/>
    <p:sldId id="264" r:id="rId5"/>
    <p:sldId id="268" r:id="rId6"/>
    <p:sldId id="269" r:id="rId7"/>
    <p:sldId id="270" r:id="rId8"/>
    <p:sldId id="271" r:id="rId9"/>
    <p:sldId id="266" r:id="rId10"/>
    <p:sldId id="267" r:id="rId11"/>
    <p:sldId id="272" r:id="rId12"/>
    <p:sldId id="273" r:id="rId13"/>
    <p:sldId id="301" r:id="rId14"/>
    <p:sldId id="275" r:id="rId15"/>
    <p:sldId id="276" r:id="rId16"/>
    <p:sldId id="277" r:id="rId17"/>
    <p:sldId id="278" r:id="rId18"/>
    <p:sldId id="279" r:id="rId19"/>
    <p:sldId id="298" r:id="rId20"/>
    <p:sldId id="300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pos="73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5024"/>
    <a:srgbClr val="9D3729"/>
    <a:srgbClr val="E27238"/>
    <a:srgbClr val="F9EADF"/>
    <a:srgbClr val="010E15"/>
    <a:srgbClr val="E172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DBCD9-FFA4-41A1-A2E7-8AD9707E5CF7}" v="5" dt="2022-05-31T18:17:28.4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04"/>
    <p:restoredTop sz="96197"/>
  </p:normalViewPr>
  <p:slideViewPr>
    <p:cSldViewPr snapToGrid="0" snapToObjects="1" showGuides="1">
      <p:cViewPr varScale="1">
        <p:scale>
          <a:sx n="82" d="100"/>
          <a:sy n="82" d="100"/>
        </p:scale>
        <p:origin x="840" y="72"/>
      </p:cViewPr>
      <p:guideLst>
        <p:guide orient="horz" pos="4156"/>
        <p:guide pos="3840"/>
        <p:guide orient="horz" pos="1139"/>
        <p:guide pos="393"/>
        <p:guide pos="73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2C879-AC6A-0C45-AB00-6604DE42682F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2BEE7-379B-8B40-A9E3-206B8D855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89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2BEE7-379B-8B40-A9E3-206B8D85520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293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2BEE7-379B-8B40-A9E3-206B8D85520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399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Een professioneel </a:t>
            </a:r>
            <a:r>
              <a:rPr lang="nl-NL" dirty="0" err="1"/>
              <a:t>KidsCare</a:t>
            </a:r>
            <a:r>
              <a:rPr lang="nl-NL" dirty="0"/>
              <a:t> team en meer dan 100 vrijwilligers zorgen jaarlijks voor meer dan 2.000 kinderen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2BEE7-379B-8B40-A9E3-206B8D85520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682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BD79B-8BF4-A898-9E4C-A4DEC40E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4AA2AA4-2693-E991-89EF-52DCC0781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BC8F0B-6A0F-70CD-5C03-17AA9B2B9E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DE36AA-3C95-DF22-7DF1-46AB782C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13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480A7-F227-867A-E5DB-B6C043160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F6A09B-5903-D1BF-1646-C1CAA936F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80000"/>
            <a:ext cx="11107228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5E0E91-D026-28DD-B054-4F5E62EB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5795C7-635A-186C-6E3F-E3E225B3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29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8783DC-EB0E-D413-11F0-9CC0366A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AE5E57-71F7-7459-D342-BD3EF8DF6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3391D3-C3E2-E57B-D7E4-71F3E96F00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D4A4EF-8D0B-1B23-7D4C-A7B0B29EF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44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A643D-EE9C-F946-CF5B-1F82E10CC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BD50E7-D316-2C64-79BC-362B30A7CF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816" y="1980000"/>
            <a:ext cx="5181600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BA426C7-89E0-9B4A-BDDB-F2F329BAF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80000"/>
            <a:ext cx="5181600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5956C50-4835-09E9-8523-BA0333924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16EDEC-C52F-117E-AAD9-226F7BAA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94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1A594-D370-C37B-F819-3B11E8E41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F8454B0-0930-3EE1-583E-3A386ED87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B6E3300-587D-5748-09FD-17DD61AC3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6846774-9AE6-875F-5EFD-03914DE83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7D81A28-CE69-0A71-C657-922CF038F0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023875C-CC75-C8FC-8031-9550EBD2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51F7244-FA70-38D5-4FD7-23C17572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7F82DE-1642-4924-A025-33722B1B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3DB339C-CA87-311C-D7B4-47CC15B2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8C89F5F-1369-5834-4E1D-A7445ACFA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608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F77214-4AAF-54DC-D7FB-E2ACCAF7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FD0B45-6214-2C39-CC50-1FA4C026B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670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1CE62-638F-87D7-B9A1-55AC9A18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106285" cy="1112838"/>
          </a:xfrm>
        </p:spPr>
        <p:txBody>
          <a:bodyPr anchor="t" anchorCtr="0">
            <a:normAutofit/>
          </a:bodyPr>
          <a:lstStyle>
            <a:lvl1pPr>
              <a:defRPr sz="3600" baseline="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190B147-EBFD-DD0C-A661-0AFBF47EF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02517"/>
            <a:ext cx="6704012" cy="3612284"/>
          </a:xfrm>
          <a:ln w="28575">
            <a:solidFill>
              <a:srgbClr val="9D3729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8ED54ED-6100-9BB7-1C0B-D04A6428C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800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200" baseline="0">
                <a:solidFill>
                  <a:srgbClr val="010E15"/>
                </a:solidFill>
                <a:latin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63B4905-2656-65CE-3FAA-CFD5277327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F893B6-FD13-7817-6ADC-367B0008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714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E181748-C6DA-4CF2-5F05-E2868ACE90C9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F9E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9131848-3C0D-BCE0-2146-8DB5C56CD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43" y="365126"/>
            <a:ext cx="11107228" cy="11727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035CD45-B38F-10ED-497F-9B399563E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80000"/>
            <a:ext cx="111072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0B4BB7-A554-7EF9-A05B-7B719916B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7743" y="6356350"/>
            <a:ext cx="850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fld id="{CD350E0C-5CC9-6644-A4DE-E13A3342DC28}" type="datetimeFigureOut">
              <a:rPr lang="nl-NL" smtClean="0"/>
              <a:pPr/>
              <a:t>28-9-2022</a:t>
            </a:fld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968666-0825-A3DD-3FD1-CE0F82C02C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89037" y="6356350"/>
            <a:ext cx="52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fld id="{823B5FAB-994A-4948-932F-DC340F98497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0709826-2889-37F1-A877-9C10BF99B87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07923" y="749146"/>
            <a:ext cx="647048" cy="78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4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9D3729"/>
          </a:solidFill>
          <a:latin typeface="Roboto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9C78B26-7453-15F7-357C-4F709EFD25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E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E2615EC-F77A-098E-1A65-15FA5BEC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43" y="428952"/>
            <a:ext cx="11107228" cy="1752388"/>
          </a:xfrm>
        </p:spPr>
        <p:txBody>
          <a:bodyPr>
            <a:normAutofit fontScale="90000"/>
          </a:bodyPr>
          <a:lstStyle/>
          <a:p>
            <a:r>
              <a:rPr lang="nl-NL" sz="6000" dirty="0">
                <a:solidFill>
                  <a:srgbClr val="AF2F1C"/>
                </a:solidFill>
              </a:rPr>
              <a:t>Alle kinderen verdienen </a:t>
            </a:r>
            <a:br>
              <a:rPr lang="nl-NL" sz="6000" dirty="0">
                <a:solidFill>
                  <a:srgbClr val="AF2F1C"/>
                </a:solidFill>
              </a:rPr>
            </a:br>
            <a:r>
              <a:rPr lang="nl-NL" sz="6000" dirty="0">
                <a:solidFill>
                  <a:srgbClr val="AF2F1C"/>
                </a:solidFill>
              </a:rPr>
              <a:t>een gezin</a:t>
            </a:r>
            <a:br>
              <a:rPr lang="nl-NL" sz="3600" dirty="0">
                <a:solidFill>
                  <a:srgbClr val="AF2F1C"/>
                </a:solidFill>
              </a:rPr>
            </a:br>
            <a:endParaRPr lang="nl-NL" dirty="0"/>
          </a:p>
        </p:txBody>
      </p:sp>
      <p:pic>
        <p:nvPicPr>
          <p:cNvPr id="5" name="Afbeelding 4" descr="Afbeelding met gebouw, buiten, persoon, person&#10;&#10;Automatisch gegenereerde beschrijving">
            <a:extLst>
              <a:ext uri="{FF2B5EF4-FFF2-40B4-BE49-F238E27FC236}">
                <a16:creationId xmlns:a16="http://schemas.microsoft.com/office/drawing/2014/main" id="{83276581-D86E-60A9-5A8E-C258CC0608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3424" y="2782348"/>
            <a:ext cx="5646875" cy="3771234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7" name="Afbeelding 6" descr="Afbeelding met persoon, buiten, klein, jong&#10;&#10;Automatisch gegenereerde beschrijving">
            <a:extLst>
              <a:ext uri="{FF2B5EF4-FFF2-40B4-BE49-F238E27FC236}">
                <a16:creationId xmlns:a16="http://schemas.microsoft.com/office/drawing/2014/main" id="{8661914A-56A1-016E-5F8B-44D9B071E15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734" y="690089"/>
            <a:ext cx="3075412" cy="4618551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875D280-1FDB-67AC-C673-BFFFE977A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396" y="3649340"/>
            <a:ext cx="2421192" cy="2951276"/>
          </a:xfrm>
          <a:prstGeom prst="rect">
            <a:avLst/>
          </a:prstGeom>
        </p:spPr>
      </p:pic>
      <p:pic>
        <p:nvPicPr>
          <p:cNvPr id="4" name="🎧 NO COPYRIGHT MUSIC 🧡 Accralate _ AFRICAN BACKGROUND Music _ ETHNIC Music _ ROYALTY FREE SOUND (128  kbps) (www.youtube2mp3.biz)">
            <a:hlinkClick r:id="" action="ppaction://media"/>
            <a:extLst>
              <a:ext uri="{FF2B5EF4-FFF2-40B4-BE49-F238E27FC236}">
                <a16:creationId xmlns:a16="http://schemas.microsoft.com/office/drawing/2014/main" id="{C0DEA11B-5F75-FAAB-BA37-1C738E9A49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26827" y="2733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5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5572E-4091-49A8-DA12-32B693CBB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Duurzaam impact in 24 dorpsgemeenschappen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6734009-14DB-DDD0-DC5B-F5A7FF7B2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366" y="1201399"/>
            <a:ext cx="8936731" cy="530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78B7D-7D61-BC24-B310-0B3511E29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KidsCare</a:t>
            </a:r>
            <a:r>
              <a:rPr lang="nl-NL" dirty="0"/>
              <a:t> brengt het verschil voor kinderen </a:t>
            </a:r>
            <a:br>
              <a:rPr lang="nl-NL" dirty="0"/>
            </a:br>
            <a:r>
              <a:rPr lang="nl-NL" dirty="0"/>
              <a:t>met een beperking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94D412-88FB-5275-8452-C195F74A3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80000"/>
            <a:ext cx="5056569" cy="451287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sz="2000" dirty="0"/>
              <a:t>Doelen KidsCare: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75 fysiek beperkte kinderen behandelen in eigen therapieruimte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75 verstandelijk beperkte kinderen individueel begeleiden in thuissituatie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Met dorpsgemeenschappen samenwerken om de kinderen een geaccepteerde plaats te geven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Met overheden en medische instanties werken aan betere zorg voor de kinderen       </a:t>
            </a: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005F5F3-A5FA-CE77-CDB4-49AB02C69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026" y="4304533"/>
            <a:ext cx="3438442" cy="2456901"/>
          </a:xfrm>
          <a:prstGeom prst="rect">
            <a:avLst/>
          </a:prstGeom>
          <a:ln>
            <a:solidFill>
              <a:srgbClr val="E95024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1114413-4BDE-5438-A73E-7D88641FA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929" y="1785633"/>
            <a:ext cx="3450635" cy="2450804"/>
          </a:xfrm>
          <a:prstGeom prst="rect">
            <a:avLst/>
          </a:prstGeom>
          <a:ln>
            <a:solidFill>
              <a:srgbClr val="E95024"/>
            </a:solidFill>
          </a:ln>
        </p:spPr>
      </p:pic>
    </p:spTree>
    <p:extLst>
      <p:ext uri="{BB962C8B-B14F-4D97-AF65-F5344CB8AC3E}">
        <p14:creationId xmlns:p14="http://schemas.microsoft.com/office/powerpoint/2010/main" val="22436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/>
    </mc:Choice>
    <mc:Fallback xmlns="">
      <p:transition spd="slow" advClick="0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A71903-BA35-C20D-F9A1-DE523B2EA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867" y="4241263"/>
            <a:ext cx="6584310" cy="4190698"/>
          </a:xfrm>
        </p:spPr>
        <p:txBody>
          <a:bodyPr/>
          <a:lstStyle/>
          <a:p>
            <a:r>
              <a:rPr lang="nl-NL" sz="2000" dirty="0"/>
              <a:t>In de regio waren er geen scholen voor deze kinderen. </a:t>
            </a:r>
            <a:r>
              <a:rPr lang="nl-NL" sz="2000" dirty="0" err="1"/>
              <a:t>KidsCare</a:t>
            </a:r>
            <a:r>
              <a:rPr lang="nl-NL" sz="2000" dirty="0"/>
              <a:t> en de Keniaanse overheid hebben in goed overleg 6 speciale school units gebouwd en ingericht</a:t>
            </a:r>
          </a:p>
          <a:p>
            <a:r>
              <a:rPr lang="nl-NL" sz="2000" dirty="0"/>
              <a:t>En begeleiden dat nu 180 kinderen daar speciaal onderwijs kunnen volgen</a:t>
            </a:r>
          </a:p>
          <a:p>
            <a:r>
              <a:rPr lang="nl-NL" sz="2000" dirty="0"/>
              <a:t>Met dank aan: 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9FAD14-737E-4C74-94E9-ADB5A3AE23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8882" y="5829237"/>
            <a:ext cx="2158171" cy="59746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4CA52F7-1B2C-911D-2579-57CAB8B7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Zes speciale school units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D41C618-B46F-266B-9748-3C7BA6DE27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8928" y="1839780"/>
            <a:ext cx="6812532" cy="2236695"/>
          </a:xfrm>
          <a:prstGeom prst="rect">
            <a:avLst/>
          </a:prstGeom>
          <a:ln w="38100">
            <a:solidFill>
              <a:srgbClr val="E95024"/>
            </a:solidFill>
          </a:ln>
        </p:spPr>
      </p:pic>
      <p:pic>
        <p:nvPicPr>
          <p:cNvPr id="8" name="Afbeelding 7" descr="Afbeelding met binnen, persoon&#10;&#10;Automatisch gegenereerde beschrijving">
            <a:extLst>
              <a:ext uri="{FF2B5EF4-FFF2-40B4-BE49-F238E27FC236}">
                <a16:creationId xmlns:a16="http://schemas.microsoft.com/office/drawing/2014/main" id="{947E45E1-5B54-5703-860B-5170C5516C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2" y="1839780"/>
            <a:ext cx="3385253" cy="2256835"/>
          </a:xfrm>
          <a:prstGeom prst="rect">
            <a:avLst/>
          </a:prstGeom>
          <a:ln w="38100">
            <a:solidFill>
              <a:srgbClr val="E95024"/>
            </a:solidFill>
          </a:ln>
        </p:spPr>
      </p:pic>
      <p:pic>
        <p:nvPicPr>
          <p:cNvPr id="9" name="Afbeelding 8" descr="Afbeelding met tekst, persoon, binnen, kind&#10;&#10;Automatisch gegenereerde beschrijving">
            <a:extLst>
              <a:ext uri="{FF2B5EF4-FFF2-40B4-BE49-F238E27FC236}">
                <a16:creationId xmlns:a16="http://schemas.microsoft.com/office/drawing/2014/main" id="{FC7EF238-F907-01B7-8AB4-089CAD4E20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1" y="4409705"/>
            <a:ext cx="3385250" cy="2256834"/>
          </a:xfrm>
          <a:prstGeom prst="rect">
            <a:avLst/>
          </a:prstGeom>
          <a:ln w="38100">
            <a:solidFill>
              <a:srgbClr val="E95024"/>
            </a:solidFill>
          </a:ln>
        </p:spPr>
      </p:pic>
    </p:spTree>
    <p:extLst>
      <p:ext uri="{BB962C8B-B14F-4D97-AF65-F5344CB8AC3E}">
        <p14:creationId xmlns:p14="http://schemas.microsoft.com/office/powerpoint/2010/main" val="27040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A52F7-1B2C-911D-2579-57CAB8B7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Sinds kort een eigen centrum voor kinderen</a:t>
            </a:r>
            <a:br>
              <a:rPr lang="nl-NL" dirty="0"/>
            </a:br>
            <a:r>
              <a:rPr lang="nl-NL" dirty="0"/>
              <a:t>met een beperking en hun verzorgers</a:t>
            </a:r>
          </a:p>
        </p:txBody>
      </p:sp>
      <p:pic>
        <p:nvPicPr>
          <p:cNvPr id="10" name="Afbeelding 9" descr="Afbeelding met buiten, lucht, grond, boom&#10;&#10;Automatisch gegenereerde beschrijving">
            <a:extLst>
              <a:ext uri="{FF2B5EF4-FFF2-40B4-BE49-F238E27FC236}">
                <a16:creationId xmlns:a16="http://schemas.microsoft.com/office/drawing/2014/main" id="{36C231D7-CCDA-ED1D-6D29-7AD909E2BC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23" y="2039410"/>
            <a:ext cx="6286047" cy="4190698"/>
          </a:xfrm>
          <a:prstGeom prst="rect">
            <a:avLst/>
          </a:prstGeom>
          <a:ln w="38100">
            <a:solidFill>
              <a:srgbClr val="E95024"/>
            </a:solidFill>
          </a:ln>
        </p:spPr>
      </p:pic>
      <p:sp>
        <p:nvSpPr>
          <p:cNvPr id="12" name="Tijdelijke aanduiding voor inhoud 11">
            <a:extLst>
              <a:ext uri="{FF2B5EF4-FFF2-40B4-BE49-F238E27FC236}">
                <a16:creationId xmlns:a16="http://schemas.microsoft.com/office/drawing/2014/main" id="{4C3976CB-151B-373E-260B-0406D156F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410700C-FAF6-EF02-4516-2F85F0602437}"/>
              </a:ext>
            </a:extLst>
          </p:cNvPr>
          <p:cNvSpPr txBox="1"/>
          <p:nvPr/>
        </p:nvSpPr>
        <p:spPr>
          <a:xfrm>
            <a:off x="7146970" y="2039410"/>
            <a:ext cx="42407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Informatievoorziening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Registreren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Therapie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Counseling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Doorverwijzing</a:t>
            </a:r>
          </a:p>
          <a:p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     en begeleiding      </a:t>
            </a:r>
          </a:p>
          <a:p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     door en naar </a:t>
            </a:r>
          </a:p>
          <a:p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     specialistische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35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BA489-D67E-9D36-46D2-C4BD92FE4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/>
              <a:t>Bij elk kind hoort een eigen soms bijna </a:t>
            </a:r>
            <a:br>
              <a:rPr lang="nl-NL" sz="3600" dirty="0"/>
            </a:br>
            <a:r>
              <a:rPr lang="nl-NL" sz="3600" dirty="0"/>
              <a:t>ongelooflijk verhaal, wat voorbeelden….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C06669-E963-66BF-E712-A788D29DD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186AC0F-6CEB-14BC-257B-D12C2434EB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953" y="1841214"/>
            <a:ext cx="7144745" cy="4756436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40557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6CA85-E975-E89E-8699-E61B966C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Modi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51119-8F77-8FAE-9C4E-83FEC9BE2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2168" y="1808163"/>
            <a:ext cx="6418970" cy="427314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Modi is zwaar gehandicapt geboren. </a:t>
            </a:r>
          </a:p>
          <a:p>
            <a:pPr marL="0" indent="0">
              <a:buNone/>
            </a:pPr>
            <a:r>
              <a:rPr lang="nl-NL" dirty="0"/>
              <a:t>Hij was het eerste kind dat van </a:t>
            </a:r>
            <a:r>
              <a:rPr lang="nl-NL" dirty="0" err="1"/>
              <a:t>KidsCare</a:t>
            </a:r>
            <a:r>
              <a:rPr lang="nl-NL" dirty="0"/>
              <a:t> een rolstoel kreeg. Daar heeft hij twee jaar van kunnen genieten. Helaas is Modi overleden. </a:t>
            </a:r>
          </a:p>
          <a:p>
            <a:pPr marL="0" indent="0">
              <a:buNone/>
            </a:pPr>
            <a:r>
              <a:rPr lang="nl-NL" dirty="0"/>
              <a:t>Het </a:t>
            </a:r>
            <a:r>
              <a:rPr lang="nl-NL" dirty="0" err="1"/>
              <a:t>KidsCare</a:t>
            </a:r>
            <a:r>
              <a:rPr lang="nl-NL" dirty="0"/>
              <a:t> team zal hem nooit vergeten  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76BB13-7AF9-A5A2-42FC-979CC73DBF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5" t="8764" r="2503" b="5369"/>
          <a:stretch/>
        </p:blipFill>
        <p:spPr>
          <a:xfrm>
            <a:off x="656939" y="977681"/>
            <a:ext cx="4212516" cy="5619970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39294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6CA85-E975-E89E-8699-E61B966C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Maria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51119-8F77-8FAE-9C4E-83FEC9BE2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2168" y="1808163"/>
            <a:ext cx="6418970" cy="4818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Maria is alleen met drie jonge kinderen. Er is geen inkomen. </a:t>
            </a:r>
            <a:br>
              <a:rPr lang="nl-NL" dirty="0"/>
            </a:br>
            <a:r>
              <a:rPr lang="nl-NL" dirty="0"/>
              <a:t>Een pannetje eten is door de buren gebracht.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Uitzichtloos? Nee, Maria gaat samen met KidsCare bouwen aan een nieuwe toekomst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0925B57-445B-ED4B-B54E-13E55CE7F1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06" y="1808163"/>
            <a:ext cx="3230566" cy="481874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EC942E0-5D9B-F2C6-AC20-A82F426CC8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0262" y="3013700"/>
            <a:ext cx="2837970" cy="212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6CA85-E975-E89E-8699-E61B966C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Micha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51119-8F77-8FAE-9C4E-83FEC9BE2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235" y="2593398"/>
            <a:ext cx="4054676" cy="427314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Micha, het kind van haar overleden dochter is HIV positief getest. </a:t>
            </a:r>
            <a:br>
              <a:rPr lang="nl-NL" dirty="0"/>
            </a:br>
            <a:r>
              <a:rPr lang="nl-NL" dirty="0"/>
              <a:t>Oma weet dankzij </a:t>
            </a:r>
            <a:r>
              <a:rPr lang="nl-NL" dirty="0" err="1"/>
              <a:t>KidsCare</a:t>
            </a:r>
            <a:r>
              <a:rPr lang="nl-NL" dirty="0"/>
              <a:t> hoe ze daarmee om moet gaan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F476FAE-B116-2DA1-7664-E79D91AF8D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43" y="1853336"/>
            <a:ext cx="6321689" cy="4744313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239851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6CA85-E975-E89E-8699-E61B966C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Lisa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51119-8F77-8FAE-9C4E-83FEC9BE2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678" y="1806981"/>
            <a:ext cx="6418970" cy="427314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Toen William, de </a:t>
            </a:r>
            <a:r>
              <a:rPr lang="nl-NL" dirty="0" err="1"/>
              <a:t>KidsCare</a:t>
            </a:r>
            <a:r>
              <a:rPr lang="nl-NL" dirty="0"/>
              <a:t> sociaal werker vertelde over haar selectie wees Lisa naar haar zoontje van 4 jaar. </a:t>
            </a:r>
            <a:br>
              <a:rPr lang="nl-NL" dirty="0"/>
            </a:br>
            <a:r>
              <a:rPr lang="nl-NL" dirty="0"/>
              <a:t>“Het is beter als jullie hem helpen. Hij heeft problemen met zijn beentjes en kan niet lopen”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21F41F3-771E-10E5-BBF2-07C1BBCF6C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38" y="1808163"/>
            <a:ext cx="3186233" cy="4788832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245610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 descr="Afbeelding met buiten, persoon, kind, jong&#10;&#10;Automatisch gegenereerde beschrijving">
            <a:extLst>
              <a:ext uri="{FF2B5EF4-FFF2-40B4-BE49-F238E27FC236}">
                <a16:creationId xmlns:a16="http://schemas.microsoft.com/office/drawing/2014/main" id="{87DE4BBD-8C5B-AF43-A8A7-2D5F286E2E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4424" y="242969"/>
            <a:ext cx="3826714" cy="2555650"/>
          </a:xfrm>
          <a:prstGeom prst="rect">
            <a:avLst/>
          </a:prstGeom>
          <a:ln w="44450">
            <a:solidFill>
              <a:srgbClr val="D94715"/>
            </a:solidFill>
          </a:ln>
          <a:effectLst/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EBAD597-40A7-9745-8192-75A3BF395643}"/>
              </a:ext>
            </a:extLst>
          </p:cNvPr>
          <p:cNvSpPr txBox="1"/>
          <p:nvPr/>
        </p:nvSpPr>
        <p:spPr>
          <a:xfrm>
            <a:off x="9969501" y="5981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pic>
        <p:nvPicPr>
          <p:cNvPr id="13" name="Afbeelding 12" descr="Afbeelding met gebouw, buiten, persoon, person&#10;&#10;Automatisch gegenereerde beschrijving">
            <a:extLst>
              <a:ext uri="{FF2B5EF4-FFF2-40B4-BE49-F238E27FC236}">
                <a16:creationId xmlns:a16="http://schemas.microsoft.com/office/drawing/2014/main" id="{80F742BC-286C-BA41-995C-C712B690AA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87" y="242970"/>
            <a:ext cx="3887871" cy="2596493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15" name="Afbeelding 14" descr="Afbeelding met buiten, gebouw, persoon, person&#10;&#10;Automatisch gegenereerde beschrijving">
            <a:extLst>
              <a:ext uri="{FF2B5EF4-FFF2-40B4-BE49-F238E27FC236}">
                <a16:creationId xmlns:a16="http://schemas.microsoft.com/office/drawing/2014/main" id="{9DD514A0-6424-244A-B0D9-160427CB73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7271" y="3124685"/>
            <a:ext cx="2277318" cy="3420000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21" name="Afbeelding 20" descr="Afbeelding met persoon, buiten, klein, jong&#10;&#10;Automatisch gegenereerde beschrijving">
            <a:extLst>
              <a:ext uri="{FF2B5EF4-FFF2-40B4-BE49-F238E27FC236}">
                <a16:creationId xmlns:a16="http://schemas.microsoft.com/office/drawing/2014/main" id="{B69C7479-453A-DA46-907E-ADA550C380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097" y="3135702"/>
            <a:ext cx="2277318" cy="3420000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F02ACAF-27B1-44E4-AD1F-D5567376E1B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7744" y="5648279"/>
            <a:ext cx="1576512" cy="1264930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187C5068-5BD5-EE6E-631F-3781D6990A9B}"/>
              </a:ext>
            </a:extLst>
          </p:cNvPr>
          <p:cNvSpPr txBox="1">
            <a:spLocks/>
          </p:cNvSpPr>
          <p:nvPr/>
        </p:nvSpPr>
        <p:spPr>
          <a:xfrm>
            <a:off x="623888" y="3748964"/>
            <a:ext cx="11017250" cy="26381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baseline="0">
                <a:solidFill>
                  <a:srgbClr val="9D3729"/>
                </a:solidFill>
                <a:latin typeface="Roboto" panose="02000000000000000000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nl-NL" sz="10000" dirty="0">
                <a:solidFill>
                  <a:srgbClr val="AF2F1C"/>
                </a:solidFill>
              </a:rPr>
              <a:t>Samen </a:t>
            </a:r>
          </a:p>
          <a:p>
            <a:pPr>
              <a:lnSpc>
                <a:spcPct val="120000"/>
              </a:lnSpc>
            </a:pPr>
            <a:r>
              <a:rPr lang="nl-NL" sz="10000" dirty="0">
                <a:solidFill>
                  <a:srgbClr val="AF2F1C"/>
                </a:solidFill>
              </a:rPr>
              <a:t>kunnen we helpen</a:t>
            </a:r>
          </a:p>
          <a:p>
            <a:endParaRPr lang="nl-NL" dirty="0">
              <a:solidFill>
                <a:srgbClr val="AF2F1C"/>
              </a:solidFill>
            </a:endParaRPr>
          </a:p>
          <a:p>
            <a:br>
              <a:rPr lang="nl-NL" sz="3600" dirty="0">
                <a:solidFill>
                  <a:srgbClr val="AF2F1C"/>
                </a:solidFill>
              </a:rPr>
            </a:br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6E15160C-97E5-BABA-5CF6-63DC100FC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6193" y="1105000"/>
            <a:ext cx="1976661" cy="247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9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A49587-40C6-4796-9890-252545FD3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Thuiszorg voor wees- en hulpbehoevende </a:t>
            </a:r>
            <a:br>
              <a:rPr lang="nl-NL" dirty="0"/>
            </a:br>
            <a:r>
              <a:rPr lang="nl-NL" dirty="0"/>
              <a:t>kinderen in Kenia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73FBAAF-44FC-2119-4490-AFA5F88596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972" y="2137998"/>
            <a:ext cx="5842041" cy="4443012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4AAB130-F059-99AA-4516-FEC6B20CB8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3388"/>
          <a:stretch/>
        </p:blipFill>
        <p:spPr>
          <a:xfrm>
            <a:off x="7875138" y="1998462"/>
            <a:ext cx="2767633" cy="19536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650627E-5521-018B-AD71-1716C20B1D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099" b="10067"/>
          <a:stretch/>
        </p:blipFill>
        <p:spPr>
          <a:xfrm>
            <a:off x="7930560" y="4595478"/>
            <a:ext cx="2764189" cy="1749904"/>
          </a:xfrm>
          <a:prstGeom prst="rect">
            <a:avLst/>
          </a:prstGeom>
        </p:spPr>
      </p:pic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7D693478-95BE-39B6-B4A1-7AE5FDA75B9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875139" y="4101512"/>
            <a:ext cx="304253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nl-NL" sz="3200" spc="500" dirty="0"/>
              <a:t>SINDS 2010 </a:t>
            </a:r>
          </a:p>
        </p:txBody>
      </p:sp>
    </p:spTree>
    <p:extLst>
      <p:ext uri="{BB962C8B-B14F-4D97-AF65-F5344CB8AC3E}">
        <p14:creationId xmlns:p14="http://schemas.microsoft.com/office/powerpoint/2010/main" val="63625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9A0E0D-1605-F862-535F-46AF540CB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Kom in actie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626B12-A5A5-805A-2247-CA1E1E698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7080" y="1980000"/>
            <a:ext cx="6370147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Er zijn veel mogelijkheden om de </a:t>
            </a:r>
            <a:r>
              <a:rPr lang="nl-NL" dirty="0" err="1"/>
              <a:t>KidsCare</a:t>
            </a:r>
            <a:r>
              <a:rPr lang="nl-NL" dirty="0"/>
              <a:t> kinderen te helpen. In Nederland én in Kenia! 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Wat zou jij (nog meer) kunnen doen voor de </a:t>
            </a:r>
            <a:r>
              <a:rPr lang="nl-NL" dirty="0" err="1"/>
              <a:t>KidsCare</a:t>
            </a:r>
            <a:r>
              <a:rPr lang="nl-NL" dirty="0"/>
              <a:t> kinderen? Er is vast wel een activiteit die bij jou past….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2800" dirty="0" err="1"/>
              <a:t>www.kidscarekenia.nl</a:t>
            </a:r>
            <a:endParaRPr lang="nl-NL" sz="2800" dirty="0"/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6F7F5D03-0257-9505-1622-FBFBACCEDF69}"/>
              </a:ext>
            </a:extLst>
          </p:cNvPr>
          <p:cNvGrpSpPr/>
          <p:nvPr/>
        </p:nvGrpSpPr>
        <p:grpSpPr>
          <a:xfrm>
            <a:off x="623888" y="1117022"/>
            <a:ext cx="4091331" cy="5466613"/>
            <a:chOff x="623888" y="1117022"/>
            <a:chExt cx="4091331" cy="5466613"/>
          </a:xfrm>
        </p:grpSpPr>
        <p:sp>
          <p:nvSpPr>
            <p:cNvPr id="5" name="Afgeronde rechthoek 4">
              <a:extLst>
                <a:ext uri="{FF2B5EF4-FFF2-40B4-BE49-F238E27FC236}">
                  <a16:creationId xmlns:a16="http://schemas.microsoft.com/office/drawing/2014/main" id="{F8CD0AEF-DFE9-7A5F-0457-D1F1709FFFE1}"/>
                </a:ext>
              </a:extLst>
            </p:cNvPr>
            <p:cNvSpPr/>
            <p:nvPr/>
          </p:nvSpPr>
          <p:spPr>
            <a:xfrm>
              <a:off x="623888" y="1117022"/>
              <a:ext cx="4091331" cy="5466613"/>
            </a:xfrm>
            <a:prstGeom prst="roundRect">
              <a:avLst/>
            </a:prstGeom>
            <a:solidFill>
              <a:srgbClr val="E27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16F16AF-B8D6-B827-BE8B-EFC7C774EC57}"/>
                </a:ext>
              </a:extLst>
            </p:cNvPr>
            <p:cNvSpPr txBox="1"/>
            <p:nvPr/>
          </p:nvSpPr>
          <p:spPr>
            <a:xfrm>
              <a:off x="794392" y="1213274"/>
              <a:ext cx="894681" cy="1791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600" spc="-300" dirty="0">
                  <a:solidFill>
                    <a:schemeClr val="bg1"/>
                  </a:solidFill>
                  <a:latin typeface="Andale Mono" panose="020B0509000000000004" pitchFamily="49" charset="0"/>
                  <a:ea typeface="Roboto" panose="02000000000000000000" pitchFamily="2" charset="0"/>
                  <a:cs typeface="Times New Roman" panose="02020603050405020304" pitchFamily="18" charset="0"/>
                </a:rPr>
                <a:t>“</a:t>
              </a:r>
            </a:p>
          </p:txBody>
        </p:sp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0AE3DB80-CEC5-25DD-4FC8-0B722CE7740B}"/>
                </a:ext>
              </a:extLst>
            </p:cNvPr>
            <p:cNvSpPr txBox="1"/>
            <p:nvPr/>
          </p:nvSpPr>
          <p:spPr>
            <a:xfrm>
              <a:off x="623889" y="2215945"/>
              <a:ext cx="4091330" cy="2002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De wereld </a:t>
              </a:r>
            </a:p>
            <a:p>
              <a:pPr algn="ctr"/>
              <a:r>
                <a:rPr lang="nl-NL" sz="3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is niet</a:t>
              </a:r>
            </a:p>
            <a:p>
              <a:pPr algn="ctr"/>
              <a:r>
                <a:rPr lang="nl-NL" sz="3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mooi*</a:t>
              </a:r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833BE194-6DB2-9ACB-E3FB-657D6A9D6B37}"/>
                </a:ext>
              </a:extLst>
            </p:cNvPr>
            <p:cNvSpPr txBox="1"/>
            <p:nvPr/>
          </p:nvSpPr>
          <p:spPr>
            <a:xfrm>
              <a:off x="623889" y="4553322"/>
              <a:ext cx="4091330" cy="98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*</a:t>
              </a:r>
              <a:r>
                <a:rPr lang="nl-NL" sz="1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maar jij</a:t>
              </a:r>
            </a:p>
            <a:p>
              <a:pPr algn="ctr"/>
              <a:r>
                <a:rPr lang="nl-NL" sz="1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kan haar een beetje</a:t>
              </a:r>
            </a:p>
            <a:p>
              <a:pPr algn="ctr"/>
              <a:r>
                <a:rPr lang="nl-NL" sz="1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mooier kleuren</a:t>
              </a:r>
              <a:endParaRPr lang="nl-NL" sz="3600" dirty="0">
                <a:solidFill>
                  <a:schemeClr val="bg1"/>
                </a:solidFill>
                <a:latin typeface="American Typewriter" panose="02090604020004020304" pitchFamily="18" charset="77"/>
              </a:endParaRPr>
            </a:p>
          </p:txBody>
        </p: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EDC0BD40-A5C3-AE78-C639-0F8EBBC5A703}"/>
                </a:ext>
              </a:extLst>
            </p:cNvPr>
            <p:cNvSpPr txBox="1"/>
            <p:nvPr/>
          </p:nvSpPr>
          <p:spPr>
            <a:xfrm rot="10800000">
              <a:off x="3670868" y="4722331"/>
              <a:ext cx="894681" cy="1791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600" spc="-300" dirty="0">
                  <a:solidFill>
                    <a:schemeClr val="bg1"/>
                  </a:solidFill>
                  <a:latin typeface="Andale Mono" panose="020B0509000000000004" pitchFamily="49" charset="0"/>
                  <a:ea typeface="Roboto" panose="02000000000000000000" pitchFamily="2" charset="0"/>
                  <a:cs typeface="Times New Roman" panose="02020603050405020304" pitchFamily="18" charset="0"/>
                </a:rPr>
                <a:t>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35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fgeronde rechthoek 8">
            <a:extLst>
              <a:ext uri="{FF2B5EF4-FFF2-40B4-BE49-F238E27FC236}">
                <a16:creationId xmlns:a16="http://schemas.microsoft.com/office/drawing/2014/main" id="{C66AB3DB-F2E5-14BB-350F-D9A8D7E8FCDD}"/>
              </a:ext>
            </a:extLst>
          </p:cNvPr>
          <p:cNvSpPr/>
          <p:nvPr/>
        </p:nvSpPr>
        <p:spPr>
          <a:xfrm>
            <a:off x="635230" y="1947015"/>
            <a:ext cx="11005907" cy="845112"/>
          </a:xfrm>
          <a:prstGeom prst="roundRect">
            <a:avLst/>
          </a:prstGeom>
          <a:solidFill>
            <a:srgbClr val="E27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16F67C6-1268-4E3A-78D7-D4EC14C46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Thuiszorg voor wees- en hulpbehoevende kinderen </a:t>
            </a:r>
            <a:br>
              <a:rPr lang="nl-NL" dirty="0"/>
            </a:br>
            <a:r>
              <a:rPr lang="nl-NL" dirty="0"/>
              <a:t>in Kenia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2815E8-60DC-446F-B54B-AA91B765B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744" y="2965072"/>
            <a:ext cx="4288662" cy="326847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Wonen in een veilige en gezonde omgeving is voor weeskinderen en kinderen met een beperking de beste manier om op te groeien en hun eigen talenten te ontwikkelen.</a:t>
            </a:r>
          </a:p>
          <a:p>
            <a:endParaRPr lang="nl-NL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5CE0BA9-609B-8CD1-A170-7D6814D85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4" t="759" r="701" b="1148"/>
          <a:stretch/>
        </p:blipFill>
        <p:spPr bwMode="auto">
          <a:xfrm>
            <a:off x="8672150" y="4239651"/>
            <a:ext cx="2968987" cy="2318528"/>
          </a:xfrm>
          <a:prstGeom prst="rect">
            <a:avLst/>
          </a:prstGeom>
          <a:noFill/>
          <a:ln w="38100">
            <a:solidFill>
              <a:srgbClr val="E95024"/>
            </a:solidFill>
            <a:miter lim="800000"/>
            <a:headEnd/>
            <a:tailEnd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BC1EA54-2FE1-9903-4378-AAFB6EFA9553}"/>
              </a:ext>
            </a:extLst>
          </p:cNvPr>
          <p:cNvSpPr txBox="1"/>
          <p:nvPr/>
        </p:nvSpPr>
        <p:spPr>
          <a:xfrm>
            <a:off x="635230" y="2145796"/>
            <a:ext cx="110059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Wij geloven dat elk kind het recht heeft om op te groeien in zijn eigen omgeving </a:t>
            </a: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164B9F1-07D9-DAC4-2C27-6FE3EB859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673" y="2965072"/>
            <a:ext cx="2274005" cy="2304488"/>
          </a:xfrm>
          <a:prstGeom prst="rect">
            <a:avLst/>
          </a:prstGeom>
          <a:ln>
            <a:solidFill>
              <a:srgbClr val="E95024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42D0F95-DE51-4A3E-A85C-7C513AECC8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71" y="4599307"/>
            <a:ext cx="3168555" cy="2094974"/>
          </a:xfrm>
          <a:prstGeom prst="rect">
            <a:avLst/>
          </a:prstGeom>
          <a:solidFill>
            <a:srgbClr val="D94715"/>
          </a:solidFill>
          <a:ln w="38100">
            <a:solidFill>
              <a:srgbClr val="E95024"/>
            </a:solidFill>
          </a:ln>
        </p:spPr>
      </p:pic>
    </p:spTree>
    <p:extLst>
      <p:ext uri="{BB962C8B-B14F-4D97-AF65-F5344CB8AC3E}">
        <p14:creationId xmlns:p14="http://schemas.microsoft.com/office/powerpoint/2010/main" val="4227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CBFD5-A9D5-ADA4-4356-EDBFD6E0E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Dorpsgerichte thuiszorg voor de armste gezinnen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0941A2-F842-8886-0539-4B85A3F37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nl-NL" dirty="0"/>
              <a:t>De kinderen groeien op in hun vertrouwde omgeving</a:t>
            </a:r>
          </a:p>
          <a:p>
            <a:pPr>
              <a:lnSpc>
                <a:spcPct val="100000"/>
              </a:lnSpc>
            </a:pPr>
            <a:r>
              <a:rPr lang="nl-NL" dirty="0"/>
              <a:t>Het gezin is onderdeel van de dorpsgemeenschap</a:t>
            </a:r>
          </a:p>
          <a:p>
            <a:pPr>
              <a:lnSpc>
                <a:spcPct val="100000"/>
              </a:lnSpc>
            </a:pPr>
            <a:r>
              <a:rPr lang="nl-NL" dirty="0"/>
              <a:t>Gezinsproblemen aanpakken bij ‘de wortel’ </a:t>
            </a:r>
          </a:p>
          <a:p>
            <a:pPr>
              <a:lnSpc>
                <a:spcPct val="100000"/>
              </a:lnSpc>
            </a:pPr>
            <a:r>
              <a:rPr lang="nl-NL" dirty="0"/>
              <a:t>Aansluiten op de traditionele familiezorg</a:t>
            </a:r>
          </a:p>
          <a:p>
            <a:pPr>
              <a:lnSpc>
                <a:spcPct val="100000"/>
              </a:lnSpc>
            </a:pPr>
            <a:r>
              <a:rPr lang="nl-NL" dirty="0"/>
              <a:t>Opvang in wees- of opvanghuizen is geen oplossing</a:t>
            </a:r>
          </a:p>
          <a:p>
            <a:pPr>
              <a:lnSpc>
                <a:spcPct val="100000"/>
              </a:lnSpc>
            </a:pPr>
            <a:r>
              <a:rPr lang="nl-NL" dirty="0"/>
              <a:t>De overheid wil actief meewerken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1806D4-4025-63AD-60AE-17D7F50725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1639" y="2145255"/>
            <a:ext cx="3995432" cy="4417554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sp>
        <p:nvSpPr>
          <p:cNvPr id="5" name="Afgeronde rechthoek 4">
            <a:extLst>
              <a:ext uri="{FF2B5EF4-FFF2-40B4-BE49-F238E27FC236}">
                <a16:creationId xmlns:a16="http://schemas.microsoft.com/office/drawing/2014/main" id="{14895294-30CD-B4E9-7FE5-ED238B2B4093}"/>
              </a:ext>
            </a:extLst>
          </p:cNvPr>
          <p:cNvSpPr/>
          <p:nvPr/>
        </p:nvSpPr>
        <p:spPr>
          <a:xfrm>
            <a:off x="614140" y="4798593"/>
            <a:ext cx="5103614" cy="1133283"/>
          </a:xfrm>
          <a:prstGeom prst="roundRect">
            <a:avLst/>
          </a:prstGeom>
          <a:solidFill>
            <a:srgbClr val="E27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E39FFB9-C995-075B-56A3-C85B57092595}"/>
              </a:ext>
            </a:extLst>
          </p:cNvPr>
          <p:cNvSpPr txBox="1"/>
          <p:nvPr/>
        </p:nvSpPr>
        <p:spPr>
          <a:xfrm>
            <a:off x="715460" y="5004377"/>
            <a:ext cx="48811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Daarom begeleidt </a:t>
            </a:r>
            <a:r>
              <a:rPr lang="nl-NL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KidsCare</a:t>
            </a:r>
            <a:r>
              <a:rPr lang="nl-NL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jaarlijks ruim</a:t>
            </a:r>
            <a:br>
              <a:rPr lang="nl-NL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2.000 wees- en hulpbehoevende kinderen</a:t>
            </a:r>
            <a:endParaRPr lang="nl-NL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959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BE6AB-C0B4-6301-DD4B-88FBF41C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 sterk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F84A54-B367-F43D-9C43-1137336CD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A521515-7A70-7A27-3865-4DCD85288F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927"/>
          <a:stretch/>
        </p:blipFill>
        <p:spPr>
          <a:xfrm>
            <a:off x="6928362" y="1980000"/>
            <a:ext cx="4712776" cy="3107234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20230E7-7734-7D52-C9E7-43DCADB48D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00" y="1189343"/>
            <a:ext cx="5296378" cy="3528000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sp>
        <p:nvSpPr>
          <p:cNvPr id="6" name="Afgeronde rechthoek 5">
            <a:extLst>
              <a:ext uri="{FF2B5EF4-FFF2-40B4-BE49-F238E27FC236}">
                <a16:creationId xmlns:a16="http://schemas.microsoft.com/office/drawing/2014/main" id="{74E0BACA-69E0-4FF9-A7CD-6718E750D94D}"/>
              </a:ext>
            </a:extLst>
          </p:cNvPr>
          <p:cNvSpPr/>
          <p:nvPr/>
        </p:nvSpPr>
        <p:spPr>
          <a:xfrm>
            <a:off x="614139" y="5464366"/>
            <a:ext cx="11040831" cy="1133283"/>
          </a:xfrm>
          <a:prstGeom prst="roundRect">
            <a:avLst/>
          </a:prstGeom>
          <a:solidFill>
            <a:srgbClr val="9D37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02E06F9-1553-BCBD-DDA6-25EFB9424D54}"/>
              </a:ext>
            </a:extLst>
          </p:cNvPr>
          <p:cNvSpPr txBox="1"/>
          <p:nvPr/>
        </p:nvSpPr>
        <p:spPr>
          <a:xfrm>
            <a:off x="715460" y="5636743"/>
            <a:ext cx="1063191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Een professioneel KidsCare team en meer dan 300 vrijwilligers </a:t>
            </a:r>
          </a:p>
          <a:p>
            <a:pPr algn="ctr"/>
            <a:r>
              <a:rPr lang="nl-NL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zorgen jaarlijks voor meer dan 2.000 kinderen</a:t>
            </a:r>
          </a:p>
          <a:p>
            <a:endParaRPr lang="nl-NL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978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A43A3E-C5D7-B37F-BA03-9C7CB1C67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 sterk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DA6991-7A38-DE5F-F52D-7BB637E8A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79999"/>
            <a:ext cx="11101138" cy="47072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dirty="0"/>
              <a:t>Met haar gespecialiseerde partners kan </a:t>
            </a:r>
            <a:r>
              <a:rPr lang="nl-NL" dirty="0" err="1"/>
              <a:t>KidsCare</a:t>
            </a:r>
            <a:r>
              <a:rPr lang="nl-NL" dirty="0"/>
              <a:t> beschikken over voldoende capaciteit en deskundigheid: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Nationale overheid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 err="1">
                <a:solidFill>
                  <a:srgbClr val="AF2F1C"/>
                </a:solidFill>
              </a:rPr>
              <a:t>County</a:t>
            </a:r>
            <a:r>
              <a:rPr lang="nl-NL" sz="2000" dirty="0">
                <a:solidFill>
                  <a:srgbClr val="AF2F1C"/>
                </a:solidFill>
              </a:rPr>
              <a:t> overheid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Lokale </a:t>
            </a:r>
            <a:r>
              <a:rPr lang="nl-NL" sz="2000" dirty="0" err="1">
                <a:solidFill>
                  <a:srgbClr val="AF2F1C"/>
                </a:solidFill>
              </a:rPr>
              <a:t>Chiefs</a:t>
            </a:r>
            <a:endParaRPr lang="nl-NL" sz="2000" dirty="0">
              <a:solidFill>
                <a:srgbClr val="AF2F1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24 Dorpsoudsten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Wilde Ganzen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Kerk in actie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dirty="0">
                <a:solidFill>
                  <a:srgbClr val="AF2F1C"/>
                </a:solidFill>
              </a:rPr>
              <a:t>Albert Schweitzer Fonds</a:t>
            </a:r>
            <a:endParaRPr lang="nl-NL" sz="2000" dirty="0">
              <a:solidFill>
                <a:srgbClr val="AF2F1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 err="1">
                <a:solidFill>
                  <a:srgbClr val="AF2F1C"/>
                </a:solidFill>
              </a:rPr>
              <a:t>Waridihome</a:t>
            </a:r>
            <a:endParaRPr lang="nl-NL" sz="2000" dirty="0">
              <a:solidFill>
                <a:srgbClr val="AF2F1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SOS Kinderdorpen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Rode Kruis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KCDF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APDK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solidFill>
                  <a:srgbClr val="AF2F1C"/>
                </a:solidFill>
              </a:rPr>
              <a:t>   </a:t>
            </a:r>
            <a:r>
              <a:rPr lang="nl-NL" sz="2000" dirty="0">
                <a:solidFill>
                  <a:srgbClr val="AF2F1C"/>
                </a:solidFill>
              </a:rPr>
              <a:t>en nog veel meer</a:t>
            </a:r>
            <a:endParaRPr lang="nl-NL" sz="2000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7863209-9C14-F306-15DC-F42F6F2AE4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434349"/>
            <a:ext cx="5545137" cy="4163301"/>
          </a:xfrm>
          <a:prstGeom prst="rect">
            <a:avLst/>
          </a:prstGeom>
          <a:solidFill>
            <a:srgbClr val="D94715"/>
          </a:solidFill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348010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"/>
    </mc:Choice>
    <mc:Fallback xmlns="">
      <p:transition spd="slow" advClick="0" advTm="1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9ED6C-09A1-2681-E12F-58E1F125B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KidsCare</a:t>
            </a:r>
            <a:r>
              <a:rPr lang="nl-NL" dirty="0"/>
              <a:t> werkt vanuit haar regiocentrum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F55809-763F-45A6-4AF3-7BDB557B5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069682"/>
            <a:ext cx="11107228" cy="934520"/>
          </a:xfrm>
        </p:spPr>
        <p:txBody>
          <a:bodyPr/>
          <a:lstStyle/>
          <a:p>
            <a:pPr marL="0" indent="0">
              <a:buNone/>
            </a:pPr>
            <a:r>
              <a:rPr lang="nl-NL" sz="2000" dirty="0"/>
              <a:t>Onder meer: Conferentiehal, trainingslokaal, vergaderruimte, spreekkamers, service center voor kinderen met een beperking, kantoren, keuken, gasthuis en boerderij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6682C0B-CA5C-748F-4139-0E121C5D4D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1185760"/>
            <a:ext cx="10095524" cy="467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57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2C1FF8-A199-B5D9-CA74-F8ADA25CF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Sociaal werkers van </a:t>
            </a:r>
            <a:r>
              <a:rPr lang="nl-NL" dirty="0" err="1"/>
              <a:t>KidsCare</a:t>
            </a:r>
            <a:r>
              <a:rPr lang="nl-NL" dirty="0"/>
              <a:t> doen huisbezoeken en houden spreekuren in 6 </a:t>
            </a:r>
            <a:r>
              <a:rPr lang="nl-NL" dirty="0" err="1"/>
              <a:t>KidsCare</a:t>
            </a:r>
            <a:r>
              <a:rPr lang="nl-NL" dirty="0"/>
              <a:t> kantoren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F6B301-5897-CE6E-586B-963EDD23E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76D408-968D-B015-7E0B-5FBFA28A1C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768" y="3368032"/>
            <a:ext cx="4827049" cy="3212427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5" name="Afbeelding 4" descr="Afbeelding met binnen, muur, persoon, vloer&#10;&#10;Beschrijving is gegenereerd met zeer hoge betrouwbaarheid">
            <a:extLst>
              <a:ext uri="{FF2B5EF4-FFF2-40B4-BE49-F238E27FC236}">
                <a16:creationId xmlns:a16="http://schemas.microsoft.com/office/drawing/2014/main" id="{20C4FCB1-6BBA-7130-4BFA-2FFB336025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7" y="1865913"/>
            <a:ext cx="3859977" cy="2568835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51551B5-3C63-90D6-9E8F-09174A6532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4994" y="1844606"/>
            <a:ext cx="3859977" cy="2568834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790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4DD76E-F6C4-2560-140D-0DD39D5AC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Van hulp naar zelfstandig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8494CB-9E24-C142-2FEC-82D5DA287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80000"/>
            <a:ext cx="7315027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sz="2000" dirty="0"/>
              <a:t>In 24 plattelandsdorpen worden 360 zeer arme huishoudens, bestaande uit zo’n 1.800 kinderen, voor de duur van drie jaar begeleid. De gezinnen krijgen (in de startfase) omgerekend 15 euro per maand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Intensieve sociale </a:t>
            </a:r>
            <a:r>
              <a:rPr lang="nl-NL" sz="2000" u="sng" dirty="0"/>
              <a:t>én</a:t>
            </a:r>
            <a:r>
              <a:rPr lang="nl-NL" sz="2000" dirty="0"/>
              <a:t> economische begeleiding. </a:t>
            </a:r>
            <a:br>
              <a:rPr lang="nl-NL" sz="2000" dirty="0"/>
            </a:br>
            <a:r>
              <a:rPr lang="nl-NL" sz="2000" dirty="0"/>
              <a:t>Doelen: </a:t>
            </a:r>
            <a:br>
              <a:rPr lang="nl-NL" sz="2000" dirty="0"/>
            </a:br>
            <a:r>
              <a:rPr lang="nl-NL" sz="2000" dirty="0"/>
              <a:t>alle kinderen naar school, 3 maaltijden per dag, toegang tot medische zorg, een huis met aparte slaapruimtes met muskietennetten en met kook- en toiletruimte buiten, breed getraind en economisch zelfstandig (onder meer het gezamenlijk houden van bijen)</a:t>
            </a:r>
          </a:p>
          <a:p>
            <a:pPr>
              <a:lnSpc>
                <a:spcPct val="100000"/>
              </a:lnSpc>
            </a:pPr>
            <a:r>
              <a:rPr lang="nl-NL" sz="2000" dirty="0">
                <a:solidFill>
                  <a:srgbClr val="AF2F1C"/>
                </a:solidFill>
              </a:rPr>
              <a:t>Speciale aandacht voor kinderbescherming in de gemeenschap</a:t>
            </a:r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B68A14D-DD2F-2C6C-100A-8ECC4CC52F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55" b="5750"/>
          <a:stretch/>
        </p:blipFill>
        <p:spPr>
          <a:xfrm>
            <a:off x="8205790" y="4216450"/>
            <a:ext cx="3402297" cy="2351051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4A2AA8A-EBA6-C59B-E4D3-DDCF27BB8C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3344" y="1773238"/>
            <a:ext cx="3488656" cy="235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8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2054</TotalTime>
  <Words>720</Words>
  <Application>Microsoft Office PowerPoint</Application>
  <PresentationFormat>Breedbeeld</PresentationFormat>
  <Paragraphs>102</Paragraphs>
  <Slides>20</Slides>
  <Notes>3</Notes>
  <HiddenSlides>0</HiddenSlides>
  <MMClips>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Alle kinderen verdienen  een gezin </vt:lpstr>
      <vt:lpstr>Thuiszorg voor wees- en hulpbehoevende  kinderen in Kenia</vt:lpstr>
      <vt:lpstr>Thuiszorg voor wees- en hulpbehoevende kinderen  in Kenia </vt:lpstr>
      <vt:lpstr>Dorpsgerichte thuiszorg voor de armste gezinnen</vt:lpstr>
      <vt:lpstr>Samen sterk</vt:lpstr>
      <vt:lpstr>Samen sterk</vt:lpstr>
      <vt:lpstr>KidsCare werkt vanuit haar regiocentrum</vt:lpstr>
      <vt:lpstr>Sociaal werkers van KidsCare doen huisbezoeken en houden spreekuren in 6 KidsCare kantoren </vt:lpstr>
      <vt:lpstr>Van hulp naar zelfstandig</vt:lpstr>
      <vt:lpstr>Duurzaam impact in 24 dorpsgemeenschappen</vt:lpstr>
      <vt:lpstr>KidsCare brengt het verschil voor kinderen  met een beperking </vt:lpstr>
      <vt:lpstr>Zes speciale school units</vt:lpstr>
      <vt:lpstr>Sinds kort een eigen centrum voor kinderen met een beperking en hun verzorgers</vt:lpstr>
      <vt:lpstr>Bij elk kind hoort een eigen soms bijna  ongelooflijk verhaal, wat voorbeelden….</vt:lpstr>
      <vt:lpstr>Modi</vt:lpstr>
      <vt:lpstr>Maria</vt:lpstr>
      <vt:lpstr>Micha</vt:lpstr>
      <vt:lpstr>Lisa</vt:lpstr>
      <vt:lpstr>PowerPoint-presentatie</vt:lpstr>
      <vt:lpstr>Kom in actie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Margriet Ganzeveld | Be-Responsible</dc:creator>
  <cp:lastModifiedBy>Peter van Beek</cp:lastModifiedBy>
  <cp:revision>16</cp:revision>
  <dcterms:created xsi:type="dcterms:W3CDTF">2022-05-14T06:25:21Z</dcterms:created>
  <dcterms:modified xsi:type="dcterms:W3CDTF">2022-09-28T14:27:25Z</dcterms:modified>
</cp:coreProperties>
</file>